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1"/>
  </p:notesMasterIdLst>
  <p:handoutMasterIdLst>
    <p:handoutMasterId r:id="rId52"/>
  </p:handoutMasterIdLst>
  <p:sldIdLst>
    <p:sldId id="466" r:id="rId2"/>
    <p:sldId id="503" r:id="rId3"/>
    <p:sldId id="349" r:id="rId4"/>
    <p:sldId id="350" r:id="rId5"/>
    <p:sldId id="351" r:id="rId6"/>
    <p:sldId id="353" r:id="rId7"/>
    <p:sldId id="539" r:id="rId8"/>
    <p:sldId id="540" r:id="rId9"/>
    <p:sldId id="541" r:id="rId10"/>
    <p:sldId id="548" r:id="rId11"/>
    <p:sldId id="356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42" r:id="rId20"/>
    <p:sldId id="543" r:id="rId21"/>
    <p:sldId id="549" r:id="rId22"/>
    <p:sldId id="357" r:id="rId23"/>
    <p:sldId id="559" r:id="rId24"/>
    <p:sldId id="577" r:id="rId25"/>
    <p:sldId id="553" r:id="rId26"/>
    <p:sldId id="554" r:id="rId27"/>
    <p:sldId id="557" r:id="rId28"/>
    <p:sldId id="558" r:id="rId29"/>
    <p:sldId id="571" r:id="rId30"/>
    <p:sldId id="572" r:id="rId31"/>
    <p:sldId id="573" r:id="rId32"/>
    <p:sldId id="574" r:id="rId33"/>
    <p:sldId id="555" r:id="rId34"/>
    <p:sldId id="556" r:id="rId35"/>
    <p:sldId id="550" r:id="rId36"/>
    <p:sldId id="551" r:id="rId37"/>
    <p:sldId id="398" r:id="rId38"/>
    <p:sldId id="561" r:id="rId39"/>
    <p:sldId id="562" r:id="rId40"/>
    <p:sldId id="563" r:id="rId41"/>
    <p:sldId id="576" r:id="rId42"/>
    <p:sldId id="564" r:id="rId43"/>
    <p:sldId id="565" r:id="rId44"/>
    <p:sldId id="566" r:id="rId45"/>
    <p:sldId id="585" r:id="rId46"/>
    <p:sldId id="567" r:id="rId47"/>
    <p:sldId id="568" r:id="rId48"/>
    <p:sldId id="575" r:id="rId49"/>
    <p:sldId id="53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88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FCC4-6860-B44E-B84D-7834903BF20A}" type="datetimeFigureOut">
              <a:rPr lang="en-US" smtClean="0"/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213FE-5BBB-584C-8E77-BDD64E4F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0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620484-6F04-DD4C-9BFA-9EFB8DE2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9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FDBB06-6178-D348-8F5C-2B93FE560E6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94FA-0108-AC4D-9D0E-9A1287A126A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65F72-492F-C24C-998C-4B21FE2CD105}" type="slidenum">
              <a:rPr lang="en-US"/>
              <a:pPr/>
              <a:t>19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04E5A-EAA5-484C-A683-BDAE6E65286D}" type="slidenum">
              <a:rPr lang="en-US"/>
              <a:pPr/>
              <a:t>20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7E384-B015-9B4C-B299-32C120011BB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B1041-2831-4241-9E9C-10E00B7463E9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335-8A48-584F-9035-CB416D1F6788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36C2A-EF87-D646-8A66-B049668ABB9F}" type="slidenum">
              <a:rPr lang="en-US"/>
              <a:pPr/>
              <a:t>31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79268-3A5A-C046-917A-DC946C57133F}" type="slidenum">
              <a:rPr lang="en-US"/>
              <a:pPr/>
              <a:t>32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FF0FB-B4EA-3144-856E-455868F547CF}" type="slidenum">
              <a:rPr lang="en-US"/>
              <a:pPr/>
              <a:t>35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A7660-DE85-1E40-AE40-9FFD167E0B49}" type="slidenum">
              <a:rPr lang="en-US"/>
              <a:pPr/>
              <a:t>36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CF68E-BD1D-8147-B612-845E4B0AB79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C01A4-7AFB-DE42-87A6-865C71F61EE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D263F-A1E0-B443-B59E-AF37C5F8C2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5C66E7-36F8-454D-B2B4-6D63877AD1F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0" tIns="45715" rIns="91430" bIns="45715"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F92BC-499F-E84F-B97A-90C57CA5EA4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68D7C-6AC1-484F-81A4-D8C9575107E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680F2-F786-9549-9B7F-8DEE82766EA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18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2AD96-605A-D741-BBE5-FA0B90888255}" type="slidenum">
              <a:rPr lang="en-US"/>
              <a:pPr/>
              <a:t>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014FE-87B3-C148-8D10-EBB8DA40BF6B}" type="slidenum">
              <a:rPr lang="en-US"/>
              <a:pPr/>
              <a:t>8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EB0E-0C23-6840-AD69-760F4B244D55}" type="slidenum">
              <a:rPr lang="en-US"/>
              <a:pPr/>
              <a:t>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6A98F-E8F1-3043-A97A-E31391568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983B-10D0-CD4C-840F-799836547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DCF8-AEF3-A649-B6EF-D079FF68C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52585-15FC-3047-92C6-15FE40A98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2865-66C2-F441-9F8A-C498EB681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6304-4B7A-A641-8808-D2E54938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85B1A-BC93-A54F-8964-96A79EB41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B8CE-D66F-844D-AAC0-84F0A079E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4B6A-A15F-D340-A768-CC9B251D9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4056-7F00-5844-8470-FF584584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1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21D3-A424-3141-9466-D0FCA33D6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59F8-D28F-4C49-B14B-2CA3360F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D7B502-5822-5A4E-AE8F-6A0A90D4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4087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77" y="104775"/>
            <a:ext cx="1405381" cy="2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4777"/>
            <a:ext cx="1752599" cy="509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8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Normal Cryogenic Fluid Behavior </a:t>
            </a:r>
            <a:br>
              <a:rPr lang="en-US" dirty="0" smtClean="0">
                <a:cs typeface="+mj-cs"/>
              </a:rPr>
            </a:br>
            <a:r>
              <a:rPr lang="en-US" sz="3600" dirty="0" smtClean="0">
                <a:solidFill>
                  <a:schemeClr val="hlink"/>
                </a:solidFill>
                <a:cs typeface="+mj-cs"/>
              </a:rPr>
              <a:t>(emphasis on helium, but not superfluid, </a:t>
            </a:r>
            <a:br>
              <a:rPr lang="en-US" sz="3600" dirty="0" smtClean="0">
                <a:solidFill>
                  <a:schemeClr val="hlink"/>
                </a:solidFill>
                <a:cs typeface="+mj-cs"/>
              </a:rPr>
            </a:br>
            <a:r>
              <a:rPr lang="en-US" sz="3600" dirty="0" smtClean="0">
                <a:solidFill>
                  <a:schemeClr val="hlink"/>
                </a:solidFill>
                <a:cs typeface="+mj-cs"/>
              </a:rPr>
              <a:t>which will be covered later)</a:t>
            </a:r>
            <a:endParaRPr lang="en-US" dirty="0" smtClean="0">
              <a:cs typeface="+mj-cs"/>
            </a:endParaRP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Tom </a:t>
            </a:r>
            <a:r>
              <a:rPr lang="en-US" dirty="0" smtClean="0">
                <a:cs typeface="+mn-cs"/>
              </a:rPr>
              <a:t>Peterson, SLAC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January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Recooler</a:t>
            </a:r>
            <a:r>
              <a:rPr lang="en-US" dirty="0" smtClean="0"/>
              <a:t> flow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RecoolerSchematic-Nov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88115"/>
            <a:ext cx="8382000" cy="48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Heat transport through channels--pressurized normal helium</a:t>
            </a:r>
            <a:endParaRPr lang="en-US" smtClean="0">
              <a:cs typeface="+mj-cs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581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This plot of helium enthalpy versus T illustrates the large amount of heat absorbed (20+ J/g) if one can tolerate 6.5 K or even more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Nominally </a:t>
            </a:r>
            <a:r>
              <a:rPr lang="ja-JP" altLang="en-US" sz="2400" smtClean="0">
                <a:latin typeface="Arial"/>
                <a:cs typeface="+mn-cs"/>
              </a:rPr>
              <a:t>“</a:t>
            </a:r>
            <a:r>
              <a:rPr lang="en-US" sz="2400" smtClean="0">
                <a:cs typeface="+mn-cs"/>
              </a:rPr>
              <a:t>5 K</a:t>
            </a:r>
            <a:r>
              <a:rPr lang="ja-JP" altLang="en-US" sz="2400" smtClean="0">
                <a:latin typeface="Arial"/>
                <a:cs typeface="+mn-cs"/>
              </a:rPr>
              <a:t>”</a:t>
            </a:r>
            <a:r>
              <a:rPr lang="en-US" sz="2400" smtClean="0">
                <a:cs typeface="+mn-cs"/>
              </a:rPr>
              <a:t> thermal intercept flow may take advantage of this heat capacity</a:t>
            </a:r>
          </a:p>
        </p:txBody>
      </p:sp>
      <p:pic>
        <p:nvPicPr>
          <p:cNvPr id="197636" name="Picture 4" descr="HeEnthalp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5325" y="1600200"/>
            <a:ext cx="3670300" cy="4724400"/>
          </a:xfrm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70F0F-1225-7B46-A7F8-E36B9056309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56388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63246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0104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6172200" y="60198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T (K)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3886200" y="2133600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H(J/g)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4997450" y="2895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40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5029200" y="4267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20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4997450" y="3581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30</a:t>
            </a:r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5029200" y="50292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Convective heat transfer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Convective heat transfer – heat transfer from a solid surface into a moving fluid </a:t>
            </a:r>
          </a:p>
          <a:p>
            <a:pPr lvl="1"/>
            <a:r>
              <a:rPr lang="en-US" dirty="0" smtClean="0"/>
              <a:t> A complex sequence of heat transfer from the surface to a boundary layer and into the bulk fluid, a combination of conduction and mass transport </a:t>
            </a:r>
          </a:p>
          <a:p>
            <a:r>
              <a:rPr lang="en-US" dirty="0" smtClean="0"/>
              <a:t>We analyze convection with the equation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52585-15FC-3047-92C6-15FE40A981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ConvectionEqu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168900"/>
            <a:ext cx="5473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</a:t>
            </a:r>
            <a:r>
              <a:rPr lang="en-US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This equation defines the convection coefficient,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c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Empirical and semi-empirical methods are used to find approximate </a:t>
            </a:r>
            <a:r>
              <a:rPr lang="en-US" sz="2800" dirty="0" err="1"/>
              <a:t>h</a:t>
            </a:r>
            <a:r>
              <a:rPr lang="en-US" sz="2800" baseline="-25000" dirty="0" err="1"/>
              <a:t>c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Formulations for liquids and gases work reasonably well for normal helium </a:t>
            </a:r>
          </a:p>
          <a:p>
            <a:r>
              <a:rPr lang="en-US" sz="2800" dirty="0" smtClean="0"/>
              <a:t>Several dimensionless parameters are commonly used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ConvectionEqu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473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Reynolds number, 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r>
              <a:rPr lang="en-US" dirty="0" smtClean="0"/>
              <a:t>Re provides a ratio of fluid inertia to viscosity</a:t>
            </a:r>
          </a:p>
          <a:p>
            <a:pPr lvl="1"/>
            <a:r>
              <a:rPr lang="en-US" dirty="0" smtClean="0"/>
              <a:t>Re &lt; 2000 in a tube is generally laminar flow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ReynoldsDefini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47800"/>
            <a:ext cx="62237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Nusselt</a:t>
            </a:r>
            <a:r>
              <a:rPr lang="en-US" dirty="0" smtClean="0"/>
              <a:t> number, Nu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r>
              <a:rPr lang="en-US" dirty="0" smtClean="0"/>
              <a:t>Correlations of Nu with other parameters have proven useful in evaluation of convection coefficients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 descr="NusseltDefini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371600"/>
            <a:ext cx="495097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Prandtl</a:t>
            </a:r>
            <a:r>
              <a:rPr lang="en-US" dirty="0" smtClean="0"/>
              <a:t> number, </a:t>
            </a:r>
            <a:r>
              <a:rPr lang="en-US" dirty="0" err="1" smtClean="0"/>
              <a:t>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r>
              <a:rPr lang="en-US" dirty="0" err="1" smtClean="0"/>
              <a:t>Prandtl</a:t>
            </a:r>
            <a:r>
              <a:rPr lang="en-US" dirty="0" smtClean="0"/>
              <a:t> number is a ratio of fluid properties </a:t>
            </a:r>
          </a:p>
          <a:p>
            <a:pPr lvl="1"/>
            <a:r>
              <a:rPr lang="en-US" dirty="0" smtClean="0"/>
              <a:t>Relates velocity profile (kinematic viscosity is a sort of momentum diffusivity) to the temperature profile (thermal diffusivity) from </a:t>
            </a:r>
            <a:r>
              <a:rPr lang="en-US" dirty="0"/>
              <a:t>the surface into the fluid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PrandtlDefini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600200"/>
            <a:ext cx="8420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dirty="0" smtClean="0"/>
              <a:t>For gases (0.6 &lt; </a:t>
            </a:r>
            <a:r>
              <a:rPr lang="en-US" dirty="0" err="1" smtClean="0"/>
              <a:t>Pr</a:t>
            </a:r>
            <a:r>
              <a:rPr lang="en-US" dirty="0" smtClean="0"/>
              <a:t> &lt; 0.8, for example </a:t>
            </a:r>
            <a:r>
              <a:rPr lang="en-US" dirty="0" err="1" smtClean="0"/>
              <a:t>Pr</a:t>
            </a:r>
            <a:r>
              <a:rPr lang="en-US" dirty="0" smtClean="0"/>
              <a:t> for helium gas = 0.66) in a long pipe with fully developed velocity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ForcedConvection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0200"/>
            <a:ext cx="4720683" cy="762000"/>
          </a:xfrm>
          <a:prstGeom prst="rect">
            <a:avLst/>
          </a:prstGeom>
        </p:spPr>
      </p:pic>
      <p:pic>
        <p:nvPicPr>
          <p:cNvPr id="8" name="Picture 7" descr="ForcedConvection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0"/>
            <a:ext cx="4724400" cy="9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 too large a topic to cover here </a:t>
            </a:r>
          </a:p>
          <a:p>
            <a:r>
              <a:rPr lang="en-US" dirty="0" smtClean="0"/>
              <a:t>Many correlations, depending on whether free convection, laminar, or turbulent, fluid properties, etc. </a:t>
            </a:r>
          </a:p>
          <a:p>
            <a:r>
              <a:rPr lang="en-US" dirty="0" smtClean="0"/>
              <a:t>Entrance effects, surface and boundary layer effects </a:t>
            </a:r>
          </a:p>
          <a:p>
            <a:r>
              <a:rPr lang="en-US" dirty="0" smtClean="0"/>
              <a:t>Nevertheless, the classical correlations generally work well for normal helium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4000"/>
              <a:t>More about 2-phase helium flow</a:t>
            </a: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Baker plot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published in 1954 based on data for air and water and applied to oil and gas in pipes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In 1960 - 1961, work at Los Alamos suggested the diagram could be applied to 2-phase hydrogen </a:t>
            </a:r>
          </a:p>
          <a:p>
            <a:pPr>
              <a:lnSpc>
                <a:spcPct val="90000"/>
              </a:lnSpc>
            </a:pPr>
            <a:r>
              <a:rPr lang="en-US" sz="2400"/>
              <a:t>Papers published in 1985 and 1987 at the CEC described experimental results showing that the Baker plot does not apply to 2-phase helium flow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For practical pressure drops and flow velocities with normal helium, one may assume that 2-phase helium flow is separated </a:t>
            </a:r>
          </a:p>
          <a:p>
            <a:pPr>
              <a:lnSpc>
                <a:spcPct val="90000"/>
              </a:lnSpc>
            </a:pPr>
            <a:r>
              <a:rPr lang="en-US" sz="2400"/>
              <a:t>CEA Grenoble studies of 1.9 K 2-phase flow for CERN found that a vapor flow of about 5 m/sec begins to entrain liquid droplets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7C9E-4D12-D247-9D78-6FC86D0D19E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Outline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Cooling modes for superconducting devices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Forced flow cooling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Two-phase flow and pool boiling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Fluid dynamics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Saturated bath thermodynamics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F6D56-4C1E-B34C-8353-62A830C6D6D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2800" dirty="0"/>
              <a:t>Plot from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Simultaneous Flow of Oil and Gas,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by Ovid Baker (1954) -- Do not use for helium!</a:t>
            </a:r>
            <a:endParaRPr lang="en-US" sz="320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212-75F8-E141-92E1-322FDE9A2EBC}" type="slidenum">
              <a:rPr lang="en-US"/>
              <a:pPr/>
              <a:t>20</a:t>
            </a:fld>
            <a:endParaRPr lang="en-US"/>
          </a:p>
        </p:txBody>
      </p:sp>
      <p:pic>
        <p:nvPicPr>
          <p:cNvPr id="203778" name="Picture 2" descr="OriginalBakerPl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91400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572000" cy="1066800"/>
          </a:xfrm>
        </p:spPr>
        <p:txBody>
          <a:bodyPr/>
          <a:lstStyle/>
          <a:p>
            <a:r>
              <a:rPr lang="en-US" sz="3200" dirty="0" smtClean="0"/>
              <a:t>Do not use Baker Plot </a:t>
            </a:r>
            <a:br>
              <a:rPr lang="en-US" sz="3200" dirty="0" smtClean="0"/>
            </a:br>
            <a:r>
              <a:rPr lang="en-US" sz="3200" dirty="0" smtClean="0"/>
              <a:t>for helium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4B6A-A15F-D340-A768-CC9B251D93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ModifiedBakerPl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541144"/>
            <a:ext cx="7721600" cy="4669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304800"/>
            <a:ext cx="36280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C. </a:t>
            </a:r>
            <a:r>
              <a:rPr lang="en-US" sz="1600" dirty="0" err="1" smtClean="0"/>
              <a:t>Theilacker</a:t>
            </a:r>
            <a:r>
              <a:rPr lang="en-US" sz="1600" dirty="0" smtClean="0"/>
              <a:t> and C. H. Rode, </a:t>
            </a:r>
          </a:p>
          <a:p>
            <a:r>
              <a:rPr lang="en-US" sz="1600" dirty="0" smtClean="0"/>
              <a:t>An Investigation into Flow Regimes 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or Two-phase Helium Flow, Advances </a:t>
            </a:r>
          </a:p>
          <a:p>
            <a:r>
              <a:rPr lang="en-US" sz="1600" dirty="0" smtClean="0"/>
              <a:t>In Cryogenic Engineering, Vol. 33, </a:t>
            </a:r>
          </a:p>
          <a:p>
            <a:r>
              <a:rPr lang="en-US" sz="1600" dirty="0" smtClean="0"/>
              <a:t>pp. 391-398, 1988.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8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Pool boiling and 2-phase flow</a:t>
            </a:r>
            <a:endParaRPr lang="en-US" smtClean="0">
              <a:cs typeface="+mj-cs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Considerations for pool boiling systems</a:t>
            </a:r>
          </a:p>
          <a:p>
            <a:pPr lvl="1" eaLnBrk="1" hangingPunct="1">
              <a:defRPr/>
            </a:pPr>
            <a:r>
              <a:rPr lang="en-US" smtClean="0"/>
              <a:t>Control of liquid levels, long time constants, inventory management </a:t>
            </a:r>
          </a:p>
          <a:p>
            <a:pPr lvl="1" eaLnBrk="1" hangingPunct="1">
              <a:defRPr/>
            </a:pPr>
            <a:r>
              <a:rPr lang="en-US" smtClean="0"/>
              <a:t>Forced convection for warm-up and cool-down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Two-phase flow </a:t>
            </a:r>
          </a:p>
          <a:p>
            <a:pPr lvl="1" eaLnBrk="1" hangingPunct="1">
              <a:defRPr/>
            </a:pPr>
            <a:r>
              <a:rPr lang="en-US" smtClean="0"/>
              <a:t>Liquid and vapor phases separate with any acceptably low pressure drop </a:t>
            </a:r>
          </a:p>
          <a:p>
            <a:pPr lvl="1" eaLnBrk="1" hangingPunct="1">
              <a:defRPr/>
            </a:pPr>
            <a:r>
              <a:rPr lang="en-US" smtClean="0"/>
              <a:t>Baker Plot does not apply!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1EC52-55C9-B241-BCAF-606BA37BCBC5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4B6A-A15F-D340-A768-CC9B251D93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 descr="HeliumBoilingCurve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1" y="675620"/>
            <a:ext cx="7123544" cy="5572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679" y="314980"/>
            <a:ext cx="548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Boiling Heat Transfer for Oxygen, Nitrogen, Hydrogen, and Helium, </a:t>
            </a:r>
          </a:p>
          <a:p>
            <a:r>
              <a:rPr lang="en-US" sz="1400" dirty="0" smtClean="0"/>
              <a:t>by E.G. </a:t>
            </a:r>
            <a:r>
              <a:rPr lang="en-US" sz="1400" dirty="0" err="1" smtClean="0"/>
              <a:t>Brentari</a:t>
            </a:r>
            <a:r>
              <a:rPr lang="en-US" sz="1400" dirty="0" smtClean="0"/>
              <a:t>, et al, NBS Technical Note 317, Boulder, CO, 1965.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57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Helium boiling curves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transition from nucleate to film boiling at about 1 K delta-T </a:t>
            </a:r>
          </a:p>
          <a:p>
            <a:r>
              <a:rPr lang="en-US" dirty="0" smtClean="0"/>
              <a:t>Working delta-T for nucleate boiling such as in a helium </a:t>
            </a:r>
            <a:r>
              <a:rPr lang="en-US" dirty="0" err="1" smtClean="0"/>
              <a:t>subcooler</a:t>
            </a:r>
            <a:r>
              <a:rPr lang="en-US" dirty="0" smtClean="0"/>
              <a:t> (pressurized helium cooled by boiling helium) is ~0.1 K. 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4056-7F00-5844-8470-FF58458439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914400"/>
          </a:xfrm>
        </p:spPr>
        <p:txBody>
          <a:bodyPr/>
          <a:lstStyle/>
          <a:p>
            <a:r>
              <a:rPr lang="en-US" dirty="0" smtClean="0"/>
              <a:t>More boiling curves</a:t>
            </a:r>
            <a:endParaRPr lang="en-US" dirty="0"/>
          </a:p>
        </p:txBody>
      </p:sp>
      <p:pic>
        <p:nvPicPr>
          <p:cNvPr id="7" name="Picture 6" descr="N2BoilingCur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2" y="714253"/>
            <a:ext cx="7934888" cy="5534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679" y="391180"/>
            <a:ext cx="548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Boiling Heat Transfer for Oxygen, Nitrogen, Hydrogen, and Helium, </a:t>
            </a:r>
          </a:p>
          <a:p>
            <a:r>
              <a:rPr lang="en-US" sz="1400" dirty="0" smtClean="0"/>
              <a:t>by E.G. </a:t>
            </a:r>
            <a:r>
              <a:rPr lang="en-US" sz="1400" dirty="0" err="1" smtClean="0"/>
              <a:t>Brentari</a:t>
            </a:r>
            <a:r>
              <a:rPr lang="en-US" sz="1400" dirty="0" smtClean="0"/>
              <a:t>, et al, NBS Technical Note 317, Boulder, CO, 1965.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8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analytic formulas for fluid flow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designing cryogenic piping, we generally have low pressure drop and may assume steady-state conditions for normal operational conditions </a:t>
            </a:r>
          </a:p>
          <a:p>
            <a:pPr lvl="1"/>
            <a:r>
              <a:rPr lang="en-US" sz="2400" dirty="0" smtClean="0"/>
              <a:t>Emergency venting may be very dynamic, non-steady, but we often do conservative analyses assuming worst-case as if a steady-state condition   </a:t>
            </a:r>
          </a:p>
          <a:p>
            <a:r>
              <a:rPr lang="en-US" sz="2800" dirty="0" smtClean="0"/>
              <a:t>Cryogenic liquids and vapors (except for Helium II) behave like normal liquids and gases </a:t>
            </a:r>
          </a:p>
          <a:p>
            <a:r>
              <a:rPr lang="en-US" sz="2800" dirty="0" smtClean="0"/>
              <a:t>Standard engineering pressure drop and heat transport equations may be used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84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BernoulliEquGener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1" y="609600"/>
            <a:ext cx="836953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5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4056-7F00-5844-8470-FF584584394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 descr="BernoulliEquGeneral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01000" cy="57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4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DF95-752C-9044-9B74-FDFF12BDE496}" type="slidenum">
              <a:rPr lang="en-US"/>
              <a:pPr/>
              <a:t>29</a:t>
            </a:fld>
            <a:endParaRPr lang="en-US"/>
          </a:p>
        </p:txBody>
      </p:sp>
      <p:pic>
        <p:nvPicPr>
          <p:cNvPr id="448514" name="Picture 2" descr="PressDropEquAvgDensit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85800"/>
            <a:ext cx="8358187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609600" y="3962400"/>
            <a:ext cx="804351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The point of this little derivation is to show that for sections of pipe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with large enough pressure drop that density and velocity changes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are significant, iterating pressure drop calculations to come up with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a linear average density through the section of constant cross section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gives a good estimate of pressure drop.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Large-scale cooling of superconducting devices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Physicists and engineers designing a large-scale liquid helium system typically must design the cooled components (magnets or RF cavities, their containers, and the interfaces to them)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Cooling mode, heat transfer, pressure drops, cool-down, warm-up and non-steady or upset system operations all must be considered as part of the component design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cs typeface="+mn-cs"/>
              </a:rPr>
              <a:t>The cooled devices must be viewed as part of the cryogenic system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D40A2-750A-214B-B184-F57D31C4FBD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1828800"/>
          </a:xfrm>
        </p:spPr>
        <p:txBody>
          <a:bodyPr/>
          <a:lstStyle/>
          <a:p>
            <a:r>
              <a:rPr lang="en-US" sz="3600"/>
              <a:t>Pressure drop analysis, </a:t>
            </a:r>
            <a:br>
              <a:rPr lang="en-US" sz="3600"/>
            </a:br>
            <a:r>
              <a:rPr lang="en-US" sz="3600"/>
              <a:t>working formula for round pipes </a:t>
            </a:r>
            <a:br>
              <a:rPr lang="en-US" sz="3600"/>
            </a:br>
            <a:r>
              <a:rPr lang="en-US" sz="3600"/>
              <a:t> </a:t>
            </a:r>
            <a:r>
              <a:rPr lang="en-US" sz="1800">
                <a:latin typeface="Tahoma" charset="0"/>
              </a:rPr>
              <a:t>This is a form of the </a:t>
            </a:r>
            <a:r>
              <a:rPr lang="en-US" sz="1800">
                <a:latin typeface="Arial" charset="0"/>
              </a:rPr>
              <a:t>D'Arcy-Weisbach formula.  W</a:t>
            </a:r>
            <a:r>
              <a:rPr lang="en-US" sz="1800">
                <a:latin typeface="Tahoma" charset="0"/>
              </a:rPr>
              <a:t>ith pressure drop expressed as head loss, this is sometimes called simply the Darcy formula. </a:t>
            </a:r>
            <a:br>
              <a:rPr lang="en-US" sz="1800">
                <a:latin typeface="Tahoma" charset="0"/>
              </a:rPr>
            </a:br>
            <a:r>
              <a:rPr lang="en-US" sz="1800">
                <a:latin typeface="Tahoma" charset="0"/>
              </a:rPr>
              <a:t>(Note that delta-P changed signs here, to a positive number.)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E499-0203-114C-8648-2ECB93E3CE74}" type="slidenum">
              <a:rPr lang="en-US"/>
              <a:pPr/>
              <a:t>30</a:t>
            </a:fld>
            <a:endParaRPr lang="en-US"/>
          </a:p>
        </p:txBody>
      </p:sp>
      <p:pic>
        <p:nvPicPr>
          <p:cNvPr id="425987" name="Picture 3" descr="PressDropEquGeneral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51125"/>
            <a:ext cx="51816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Crane Technical Paper #410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Flow of Fluids through Valves, Fittings, and Pipes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dirty="0"/>
              <a:t> 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A629-0FAD-4643-B6EA-BA66F1DECE5C}" type="slidenum">
              <a:rPr lang="en-US"/>
              <a:pPr/>
              <a:t>31</a:t>
            </a:fld>
            <a:endParaRPr lang="en-US"/>
          </a:p>
        </p:txBody>
      </p:sp>
      <p:pic>
        <p:nvPicPr>
          <p:cNvPr id="586757" name="Picture 5" descr="CranePressureDropFormulas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1638"/>
            <a:ext cx="4687888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8" name="Oval 6"/>
          <p:cNvSpPr>
            <a:spLocks noChangeArrowheads="1"/>
          </p:cNvSpPr>
          <p:nvPr/>
        </p:nvSpPr>
        <p:spPr bwMode="auto">
          <a:xfrm>
            <a:off x="2514600" y="5486400"/>
            <a:ext cx="17526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example from previous list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269-1B3F-EB44-AC2B-EC72E215EDDB}" type="slidenum">
              <a:rPr lang="en-US"/>
              <a:pPr/>
              <a:t>32</a:t>
            </a:fld>
            <a:endParaRPr lang="en-US"/>
          </a:p>
        </p:txBody>
      </p:sp>
      <p:pic>
        <p:nvPicPr>
          <p:cNvPr id="588803" name="Picture 3" descr="CraneDarcyFormiul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95425"/>
            <a:ext cx="38862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1066800" y="2362200"/>
            <a:ext cx="716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dirty="0">
                <a:latin typeface="Times New Roman" charset="0"/>
              </a:rPr>
              <a:t>Where </a:t>
            </a:r>
            <a:r>
              <a:rPr lang="en-US" dirty="0">
                <a:latin typeface="Times New Roman" charset="0"/>
                <a:sym typeface="Symbol" charset="0"/>
              </a:rPr>
              <a:t>P is pressure drop in psi,</a:t>
            </a:r>
            <a:r>
              <a:rPr lang="en-US" dirty="0">
                <a:latin typeface="Times New Roman" charset="0"/>
              </a:rPr>
              <a:t> V is the specific volume (in</a:t>
            </a:r>
            <a:r>
              <a:rPr lang="en-US" baseline="30000" dirty="0">
                <a:latin typeface="Times New Roman" charset="0"/>
              </a:rPr>
              <a:t>3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lbm</a:t>
            </a:r>
            <a:r>
              <a:rPr lang="en-US" dirty="0">
                <a:latin typeface="Times New Roman" charset="0"/>
              </a:rPr>
              <a:t>), K is the total resistance coefficient = </a:t>
            </a:r>
            <a:r>
              <a:rPr lang="en-US" dirty="0" err="1">
                <a:latin typeface="Times New Roman" charset="0"/>
              </a:rPr>
              <a:t>fL</a:t>
            </a:r>
            <a:r>
              <a:rPr lang="en-US" dirty="0">
                <a:latin typeface="Times New Roman" charset="0"/>
              </a:rPr>
              <a:t>/d so is dimensionless, W is the mass flow rate (</a:t>
            </a:r>
            <a:r>
              <a:rPr lang="en-US" dirty="0" err="1">
                <a:latin typeface="Times New Roman" charset="0"/>
              </a:rPr>
              <a:t>lbm</a:t>
            </a:r>
            <a:r>
              <a:rPr lang="en-US" dirty="0">
                <a:latin typeface="Times New Roman" charset="0"/>
              </a:rPr>
              <a:t>/</a:t>
            </a:r>
            <a:r>
              <a:rPr lang="en-US" dirty="0" err="1">
                <a:latin typeface="Times New Roman" charset="0"/>
              </a:rPr>
              <a:t>hr</a:t>
            </a:r>
            <a:r>
              <a:rPr lang="en-US" dirty="0">
                <a:latin typeface="Times New Roman" charset="0"/>
              </a:rPr>
              <a:t>), and d is the pipe inner diameter (in). </a:t>
            </a:r>
            <a:endParaRPr lang="en-US" dirty="0"/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1066800" y="4148138"/>
            <a:ext cx="1698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Compare to</a:t>
            </a:r>
          </a:p>
        </p:txBody>
      </p:sp>
      <p:pic>
        <p:nvPicPr>
          <p:cNvPr id="588807" name="Picture 7" descr="D'Arcy-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5306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1066800" y="4876800"/>
            <a:ext cx="7162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from slide 34 -- no unit conversions, and a different definition of </a:t>
            </a:r>
            <a:r>
              <a:rPr lang="en-US" dirty="0" smtClean="0">
                <a:latin typeface="Times New Roman" charset="0"/>
              </a:rPr>
              <a:t>friction </a:t>
            </a:r>
            <a:r>
              <a:rPr lang="en-US" dirty="0">
                <a:latin typeface="Times New Roman" charset="0"/>
              </a:rPr>
              <a:t>factor.  Note!  Some sources define f based on hydraulic </a:t>
            </a:r>
            <a:r>
              <a:rPr lang="en-US" dirty="0" smtClean="0">
                <a:latin typeface="Times New Roman" charset="0"/>
              </a:rPr>
              <a:t>radius </a:t>
            </a:r>
            <a:r>
              <a:rPr lang="en-US" dirty="0">
                <a:latin typeface="Times New Roman" charset="0"/>
              </a:rPr>
              <a:t>and some on diameter, a factor 4 difference for pipes!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pressure drop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Excel file C5_39_relief_calcs-TJP.xls </a:t>
            </a:r>
          </a:p>
          <a:p>
            <a:pPr lvl="1"/>
            <a:r>
              <a:rPr lang="en-US" dirty="0" smtClean="0"/>
              <a:t>Illustrates relief venting calculation with stepwise reassessment of Re, friction factor, and fittings losses for constant mass flow </a:t>
            </a:r>
          </a:p>
          <a:p>
            <a:r>
              <a:rPr lang="en-US" dirty="0" smtClean="0"/>
              <a:t>See Excel file PressureDropLongPipeDec2008.xls </a:t>
            </a:r>
          </a:p>
          <a:p>
            <a:pPr lvl="1"/>
            <a:r>
              <a:rPr lang="en-US" dirty="0" smtClean="0"/>
              <a:t>Pipe divided into sections for reassessment of properties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63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plots illustrate the fact that the heat capacity of metals becomes vanishingly small at liquid helium temperatures </a:t>
            </a:r>
          </a:p>
          <a:p>
            <a:pPr lvl="1"/>
            <a:r>
              <a:rPr lang="en-US" dirty="0" smtClean="0"/>
              <a:t>Cool-down to ~80 K is dominated by removal of heat from the solid materials </a:t>
            </a:r>
          </a:p>
          <a:p>
            <a:pPr lvl="1"/>
            <a:r>
              <a:rPr lang="en-US" dirty="0" smtClean="0"/>
              <a:t>Cool-down below ~20 K is dominated by removal of heat from the helium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3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Heat capacity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BB12-1E56-B544-A2E6-82DC317B38C4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304800" y="1371600"/>
          <a:ext cx="85344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36" name="Worksheet" r:id="rId4" imgW="64985900" imgH="37096700" progId="Excel.Sheet.8">
                  <p:embed/>
                </p:oleObj>
              </mc:Choice>
              <mc:Fallback>
                <p:oleObj name="Worksheet" r:id="rId4" imgW="64985900" imgH="37096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534400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1354-37E9-3F48-98A4-FE79758FCDC4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304800" y="993775"/>
          <a:ext cx="85344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84" name="Worksheet" r:id="rId4" imgW="64985900" imgH="37096700" progId="Excel.Sheet.8">
                  <p:embed/>
                </p:oleObj>
              </mc:Choice>
              <mc:Fallback>
                <p:oleObj name="Worksheet" r:id="rId4" imgW="64985900" imgH="37096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3775"/>
                        <a:ext cx="853440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5475"/>
            <a:ext cx="7772400" cy="669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Provisions for cool-down and warm-up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Cool-down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Return vapor may block liquid supply flow in the same channel; a simple fill from the top or one end might not work.  A cool-down vent and/or a bottom-fill port may be required.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Warm-up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Flow will stratify.  Local electric heat, a bottom vent port, or other feature to force heat down to the lower parts of a cold mass may be required.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The small </a:t>
            </a:r>
            <a:r>
              <a:rPr lang="ja-JP" altLang="en-US" sz="2000" smtClean="0">
                <a:latin typeface="Arial"/>
              </a:rPr>
              <a:t>“</a:t>
            </a:r>
            <a:r>
              <a:rPr lang="en-US" sz="2000" smtClean="0"/>
              <a:t>capillary</a:t>
            </a:r>
            <a:r>
              <a:rPr lang="ja-JP" altLang="en-US" sz="2000" smtClean="0">
                <a:latin typeface="Arial"/>
              </a:rPr>
              <a:t>”</a:t>
            </a:r>
            <a:r>
              <a:rPr lang="en-US" sz="2000" smtClean="0"/>
              <a:t> tubes connected to a manifold and providing helium to the bottoms of helium vessels in TESLA-style cryomodules were included primarily with warm-up in mind   </a:t>
            </a:r>
            <a:endParaRPr lang="en-US" sz="1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E54A2-FBF0-644C-9429-05E385ED52DC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581400" cy="1524000"/>
          </a:xfrm>
        </p:spPr>
        <p:txBody>
          <a:bodyPr/>
          <a:lstStyle/>
          <a:p>
            <a:r>
              <a:rPr lang="en-US" dirty="0" err="1"/>
              <a:t>Subcooling</a:t>
            </a:r>
            <a:r>
              <a:rPr lang="en-US" dirty="0"/>
              <a:t> in a liquid bath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3" name="Picture 12" descr="LiquidBathSubcooling-Nov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76200"/>
            <a:ext cx="4229100" cy="62462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2527280"/>
            <a:ext cx="38538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Saturated liquid (in equilibrium </a:t>
            </a:r>
            <a:endParaRPr lang="en-US" sz="1800" dirty="0" smtClean="0"/>
          </a:p>
          <a:p>
            <a:r>
              <a:rPr lang="en-US" sz="1800" dirty="0" smtClean="0"/>
              <a:t>with </a:t>
            </a:r>
            <a:r>
              <a:rPr lang="en-US" sz="1800" dirty="0"/>
              <a:t>vapor at its surface) has a </a:t>
            </a:r>
            <a:endParaRPr lang="en-US" sz="1800" dirty="0" smtClean="0"/>
          </a:p>
          <a:p>
            <a:r>
              <a:rPr lang="en-US" sz="1800" dirty="0" smtClean="0"/>
              <a:t>higher </a:t>
            </a:r>
            <a:r>
              <a:rPr lang="en-US" sz="1800" dirty="0"/>
              <a:t>pressure below the surface </a:t>
            </a:r>
            <a:endParaRPr lang="en-US" sz="1800" dirty="0" smtClean="0"/>
          </a:p>
          <a:p>
            <a:r>
              <a:rPr lang="en-US" sz="1800" dirty="0" smtClean="0"/>
              <a:t>by </a:t>
            </a:r>
            <a:r>
              <a:rPr lang="en-US" sz="1800" dirty="0"/>
              <a:t>virtue of the weight of the liquid. 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pressure provides the </a:t>
            </a:r>
            <a:endParaRPr lang="en-US" sz="1800" dirty="0" smtClean="0"/>
          </a:p>
          <a:p>
            <a:r>
              <a:rPr lang="en-US" sz="1800" dirty="0" smtClean="0"/>
              <a:t>possibility </a:t>
            </a:r>
            <a:r>
              <a:rPr lang="en-US" sz="1800" dirty="0"/>
              <a:t>for a slightly elevated </a:t>
            </a:r>
            <a:endParaRPr lang="en-US" sz="1800" dirty="0" smtClean="0"/>
          </a:p>
          <a:p>
            <a:r>
              <a:rPr lang="en-US" sz="1800" dirty="0" smtClean="0"/>
              <a:t>temperature </a:t>
            </a:r>
            <a:r>
              <a:rPr lang="en-US" sz="1800" dirty="0"/>
              <a:t>below the surface </a:t>
            </a:r>
            <a:endParaRPr lang="en-US" sz="1800" dirty="0" smtClean="0"/>
          </a:p>
          <a:p>
            <a:r>
              <a:rPr lang="en-US" sz="1800" dirty="0" smtClean="0"/>
              <a:t>without </a:t>
            </a:r>
            <a:r>
              <a:rPr lang="en-US" sz="1800" dirty="0"/>
              <a:t>boiling and/or some </a:t>
            </a:r>
            <a:endParaRPr lang="en-US" sz="1800" dirty="0" smtClean="0"/>
          </a:p>
          <a:p>
            <a:r>
              <a:rPr lang="en-US" sz="1800" dirty="0" err="1" smtClean="0"/>
              <a:t>subcooling</a:t>
            </a:r>
            <a:r>
              <a:rPr lang="en-US" sz="1800" dirty="0" smtClean="0"/>
              <a:t> </a:t>
            </a:r>
            <a:r>
              <a:rPr lang="en-US" sz="1800" dirty="0"/>
              <a:t>below the vapor </a:t>
            </a:r>
            <a:endParaRPr lang="en-US" sz="1800" dirty="0" smtClean="0"/>
          </a:p>
          <a:p>
            <a:r>
              <a:rPr lang="en-US" sz="1800" dirty="0" smtClean="0"/>
              <a:t>pressure </a:t>
            </a:r>
            <a:r>
              <a:rPr lang="en-US" sz="1800" dirty="0"/>
              <a:t>at that higher pressure.  </a:t>
            </a:r>
          </a:p>
          <a:p>
            <a:r>
              <a:rPr lang="en-US" sz="1800" dirty="0"/>
              <a:t>The pressure under a head of </a:t>
            </a:r>
            <a:endParaRPr lang="en-US" sz="1800" dirty="0" smtClean="0"/>
          </a:p>
          <a:p>
            <a:r>
              <a:rPr lang="en-US" sz="1800" dirty="0" smtClean="0"/>
              <a:t>liquid </a:t>
            </a:r>
            <a:r>
              <a:rPr lang="en-US" sz="1800" dirty="0"/>
              <a:t>is </a:t>
            </a:r>
            <a:endParaRPr lang="en-US" sz="1800" dirty="0" smtClean="0"/>
          </a:p>
        </p:txBody>
      </p:sp>
      <p:pic>
        <p:nvPicPr>
          <p:cNvPr id="3" name="Picture 2" descr="PressureHeadFormul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562600"/>
            <a:ext cx="1143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38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head of helium column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4056-7F00-5844-8470-FF58458439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748135"/>
            <a:ext cx="419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for helium at 4.5 K,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711476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Now, it would be good to understand the relationship of this elevated pressure below the surface to a new saturation temperature at that pressure.  This new temperature, higher than the saturation temperature at </a:t>
            </a:r>
          </a:p>
          <a:p>
            <a:r>
              <a:rPr lang="en-US" dirty="0"/>
              <a:t>t</a:t>
            </a:r>
            <a:r>
              <a:rPr lang="en-US" dirty="0" smtClean="0"/>
              <a:t>he surface, tells us how much delta-T is available for heat transfer without the onset of boiling.  </a:t>
            </a:r>
            <a:endParaRPr lang="en-US" dirty="0"/>
          </a:p>
        </p:txBody>
      </p:sp>
      <p:pic>
        <p:nvPicPr>
          <p:cNvPr id="8" name="Picture 7" descr="P-over-D-forHelium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97100"/>
            <a:ext cx="6172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Cooling modes in large-scale cryogenic systems recently in operation</a:t>
            </a:r>
            <a:endParaRPr lang="en-US" smtClean="0">
              <a:cs typeface="+mj-cs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Pool boiling helium I used in superconducting RF for HERA (DESY), LEP (CERN), KEKB (KEK, Japan), CESR (Cornell)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Forced flow of </a:t>
            </a:r>
            <a:r>
              <a:rPr lang="en-US" sz="2000" dirty="0" err="1" smtClean="0">
                <a:cs typeface="+mn-cs"/>
              </a:rPr>
              <a:t>subcooled</a:t>
            </a:r>
            <a:r>
              <a:rPr lang="en-US" sz="2000" dirty="0" smtClean="0">
                <a:cs typeface="+mn-cs"/>
              </a:rPr>
              <a:t> or supercritical helium I for cooling superconducting magnets (</a:t>
            </a:r>
            <a:r>
              <a:rPr lang="en-US" sz="2000" dirty="0" err="1" smtClean="0">
                <a:cs typeface="+mn-cs"/>
              </a:rPr>
              <a:t>Tevatron</a:t>
            </a:r>
            <a:r>
              <a:rPr lang="en-US" sz="2000" dirty="0" smtClean="0">
                <a:cs typeface="+mn-cs"/>
              </a:rPr>
              <a:t>, HERA, SSC, RHIC, ITER)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Stagnant, pressurized helium II (the Tore Supra </a:t>
            </a:r>
            <a:r>
              <a:rPr lang="en-US" sz="2000" dirty="0" err="1" smtClean="0">
                <a:cs typeface="+mn-cs"/>
              </a:rPr>
              <a:t>tokamak</a:t>
            </a:r>
            <a:r>
              <a:rPr lang="en-US" sz="2000" dirty="0" smtClean="0">
                <a:cs typeface="+mn-cs"/>
              </a:rPr>
              <a:t> in France demonstrated the technology, LHC magnets)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Saturated helium II (CEBAF, TTF at DESY, SNS at Oak Ridge, and others, foreseen for FRIB, Project X, ILC, and more)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FF"/>
                </a:solidFill>
                <a:cs typeface="+mn-cs"/>
              </a:rPr>
              <a:t>This list also illustrates the extent to which superconductivity and cryogenics have become standard technology for accelerators</a:t>
            </a:r>
            <a:endParaRPr lang="en-US" sz="2400" dirty="0" smtClean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4EEDB-AFB1-E541-8B76-30A6C4B40C5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Clapeyron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4056-7F00-5844-8470-FF584584394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 descr="ClapeyronEquation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20900"/>
            <a:ext cx="8877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42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for </a:t>
            </a:r>
            <a:r>
              <a:rPr lang="en-US" dirty="0" err="1" smtClean="0"/>
              <a:t>Clapeyron</a:t>
            </a:r>
            <a:r>
              <a:rPr lang="en-US" dirty="0" smtClean="0"/>
              <a:t> Equation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Clapeyron</a:t>
            </a:r>
            <a:r>
              <a:rPr lang="en-US" dirty="0" smtClean="0"/>
              <a:t> Equation comes from two substances in equilibrium over a phase transition satisfying ΔG=0 </a:t>
            </a:r>
          </a:p>
          <a:p>
            <a:pPr lvl="1"/>
            <a:r>
              <a:rPr lang="en-US" dirty="0" smtClean="0"/>
              <a:t>Where G = Gibbs free energy is defined as </a:t>
            </a:r>
          </a:p>
          <a:p>
            <a:pPr marL="914400" lvl="2" indent="0">
              <a:buNone/>
            </a:pPr>
            <a:r>
              <a:rPr lang="en-US" sz="3200" dirty="0" smtClean="0"/>
              <a:t>G = H – TS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4B6A-A15F-D340-A768-CC9B251D93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1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Delta-T available under a head of liquid helium at 4.5 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4B6A-A15F-D340-A768-CC9B251D93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 descr="SubcoolingUnderHea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752600"/>
            <a:ext cx="9067800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0202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Note that 10.8 </a:t>
            </a:r>
            <a:r>
              <a:rPr lang="en-US" sz="1800" dirty="0" err="1" smtClean="0">
                <a:solidFill>
                  <a:srgbClr val="0000FF"/>
                </a:solidFill>
              </a:rPr>
              <a:t>mK</a:t>
            </a:r>
            <a:r>
              <a:rPr lang="en-US" sz="1800" dirty="0" smtClean="0">
                <a:solidFill>
                  <a:srgbClr val="0000FF"/>
                </a:solidFill>
              </a:rPr>
              <a:t>/meter, although a small number, implies a significant saturation temperature increase at, for example, 10 meters depth, for example down to an accelerator tunnel or experimental hall.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18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Delta-T available under a head of liquid helium at </a:t>
            </a:r>
            <a:r>
              <a:rPr lang="en-US" dirty="0" smtClean="0"/>
              <a:t>2.0 </a:t>
            </a:r>
            <a:r>
              <a:rPr lang="en-US" dirty="0"/>
              <a:t>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4B6A-A15F-D340-A768-CC9B251D93C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257800"/>
            <a:ext cx="8008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Note that 0.14 mbar/cm or 14 mbar/meter is a significant </a:t>
            </a:r>
          </a:p>
          <a:p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elta-P relative to the total pressure of 30 mbar at 2.0 K.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 descr="SubcoolingUnderHead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16100"/>
            <a:ext cx="89535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59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Saturated bath of liquid Argon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liquid argon is a common component of high energy physics detectors </a:t>
            </a:r>
          </a:p>
          <a:p>
            <a:pPr lvl="1"/>
            <a:r>
              <a:rPr lang="en-US" dirty="0" smtClean="0"/>
              <a:t>Liquid argon </a:t>
            </a:r>
            <a:r>
              <a:rPr lang="en-US" dirty="0" err="1" smtClean="0"/>
              <a:t>calorimetry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Time Projection Chamber (TPC) </a:t>
            </a:r>
          </a:p>
          <a:p>
            <a:r>
              <a:rPr lang="en-US" dirty="0" smtClean="0"/>
              <a:t>In both cases, especially in the latter, purity and lack of bubbles are important for minimal noise and good signal </a:t>
            </a:r>
          </a:p>
          <a:p>
            <a:pPr lvl="1"/>
            <a:r>
              <a:rPr lang="en-US" dirty="0" smtClean="0"/>
              <a:t>TPC depends on electron drift to a charged plate, and electron lifetime is critical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C4B6A-A15F-D340-A768-CC9B251D93C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10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 descr="ArgonDepthVsHeatFlu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0802" y="904402"/>
            <a:ext cx="6544940" cy="50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276988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Looking at maximum 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eat flux via free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onvection (no boiling) 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or D0 liquid argon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alorimeter back in </a:t>
            </a:r>
          </a:p>
          <a:p>
            <a:r>
              <a:rPr lang="en-US" sz="2000" dirty="0" smtClean="0"/>
              <a:t>1988.  </a:t>
            </a:r>
          </a:p>
          <a:p>
            <a:r>
              <a:rPr lang="en-US" sz="2000" dirty="0" smtClean="0"/>
              <a:t>Analytical process: </a:t>
            </a:r>
          </a:p>
          <a:p>
            <a:r>
              <a:rPr lang="en-US" sz="2000" dirty="0" smtClean="0"/>
              <a:t>Calculate available ΔT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 a function of depth. </a:t>
            </a:r>
          </a:p>
          <a:p>
            <a:r>
              <a:rPr lang="en-US" sz="2000" dirty="0" smtClean="0"/>
              <a:t>Given ΔT, calculate 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ree convective heat 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lux for various 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eometries and </a:t>
            </a:r>
          </a:p>
          <a:p>
            <a:r>
              <a:rPr lang="en-US" sz="2000" dirty="0" smtClean="0"/>
              <a:t>Orientations.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69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Argon 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input from supports and other heat sources to the liquid argon bath should not produce bubbles </a:t>
            </a:r>
          </a:p>
          <a:p>
            <a:pPr lvl="1"/>
            <a:r>
              <a:rPr lang="en-US" dirty="0" smtClean="0"/>
              <a:t>Heat transport by free convection without nucleation of bubbles </a:t>
            </a:r>
          </a:p>
          <a:p>
            <a:pPr lvl="1"/>
            <a:r>
              <a:rPr lang="en-US" dirty="0" smtClean="0"/>
              <a:t>Free convection driven by liquid density differences, due to temperature differences </a:t>
            </a:r>
          </a:p>
          <a:p>
            <a:pPr lvl="1"/>
            <a:r>
              <a:rPr lang="en-US" dirty="0" smtClean="0"/>
              <a:t>Temperature differences limited by saturation temperature at depth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89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Total pressure </a:t>
            </a:r>
            <a:r>
              <a:rPr lang="en-US" dirty="0" err="1" smtClean="0"/>
              <a:t>vs</a:t>
            </a:r>
            <a:r>
              <a:rPr lang="en-US" dirty="0" smtClean="0"/>
              <a:t> vapor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sz="2800" dirty="0" smtClean="0"/>
              <a:t>Consider a glass of water open to normal air and at the same temperature as the air </a:t>
            </a:r>
          </a:p>
          <a:p>
            <a:pPr lvl="1"/>
            <a:r>
              <a:rPr lang="en-US" sz="2400" dirty="0" smtClean="0"/>
              <a:t>100% humidity in air </a:t>
            </a:r>
            <a:r>
              <a:rPr lang="en-US" sz="2400" dirty="0" smtClean="0">
                <a:sym typeface="Wingdings"/>
              </a:rPr>
              <a:t>  water vapor in </a:t>
            </a:r>
            <a:r>
              <a:rPr lang="en-US" sz="2400" dirty="0">
                <a:sym typeface="Wingdings"/>
              </a:rPr>
              <a:t>air </a:t>
            </a:r>
            <a:r>
              <a:rPr lang="en-US" sz="2400" dirty="0" smtClean="0">
                <a:sym typeface="Wingdings"/>
              </a:rPr>
              <a:t>in equilibrium with liquid in the glass </a:t>
            </a:r>
          </a:p>
          <a:p>
            <a:pPr lvl="1"/>
            <a:r>
              <a:rPr lang="en-US" sz="2400" dirty="0" smtClean="0">
                <a:sym typeface="Wingdings"/>
              </a:rPr>
              <a:t>Now warm the water slightly  </a:t>
            </a:r>
            <a:r>
              <a:rPr lang="en-US" sz="2400" dirty="0">
                <a:sym typeface="Wingdings"/>
              </a:rPr>
              <a:t>s</a:t>
            </a:r>
            <a:r>
              <a:rPr lang="en-US" sz="2400" dirty="0" smtClean="0">
                <a:sym typeface="Wingdings"/>
              </a:rPr>
              <a:t>aturation pressure of liquid higher than vapor pressure of water in air </a:t>
            </a:r>
          </a:p>
          <a:p>
            <a:pPr lvl="1"/>
            <a:r>
              <a:rPr lang="en-US" sz="2400" dirty="0">
                <a:sym typeface="Wingdings"/>
              </a:rPr>
              <a:t>W</a:t>
            </a:r>
            <a:r>
              <a:rPr lang="en-US" sz="2400" dirty="0" smtClean="0">
                <a:sym typeface="Wingdings"/>
              </a:rPr>
              <a:t>hy does it not boil?  </a:t>
            </a:r>
          </a:p>
          <a:p>
            <a:r>
              <a:rPr lang="en-US" sz="2800" dirty="0" smtClean="0">
                <a:sym typeface="Wingdings"/>
              </a:rPr>
              <a:t>Answer:  bubbles must overcome total pressure, not just vapor pressure of the water in air </a:t>
            </a:r>
          </a:p>
          <a:p>
            <a:r>
              <a:rPr lang="en-US" sz="2800" dirty="0" smtClean="0">
                <a:sym typeface="Wingdings"/>
              </a:rPr>
              <a:t>Typically our cryogenic systems involve pure helium and nitrogen, so vapor pressure = total P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72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Inhibit boiling with total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could accomplish the same sort of thing for a liquid argon bath </a:t>
            </a:r>
          </a:p>
          <a:p>
            <a:r>
              <a:rPr lang="en-US" dirty="0" smtClean="0"/>
              <a:t>Pressurize the system with helium gas </a:t>
            </a:r>
          </a:p>
          <a:p>
            <a:r>
              <a:rPr lang="en-US" dirty="0" smtClean="0"/>
              <a:t>Total pressure much higher than vapor pressure of </a:t>
            </a:r>
            <a:r>
              <a:rPr lang="en-US" dirty="0" err="1" smtClean="0"/>
              <a:t>LAr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(Problem for detectors:  argon purity with some helium dissolving in </a:t>
            </a:r>
            <a:r>
              <a:rPr lang="en-US" dirty="0" err="1" smtClean="0"/>
              <a:t>LAr</a:t>
            </a:r>
            <a:r>
              <a:rPr lang="en-US" smtClean="0"/>
              <a:t>)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22865-66C2-F441-9F8A-C498EB68144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References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S. W. </a:t>
            </a:r>
            <a:r>
              <a:rPr lang="en-US" sz="2000" dirty="0" err="1"/>
              <a:t>VanSciver</a:t>
            </a:r>
            <a:r>
              <a:rPr lang="en-US" sz="2000" dirty="0"/>
              <a:t>,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Helium Cryogenics,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Plenum Press, 1986. </a:t>
            </a: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R. Byron Bird, Warren E. Stewart, Edwin N. Lightfoot, </a:t>
            </a:r>
            <a:r>
              <a:rPr lang="ja-JP" altLang="en-US" sz="2000" dirty="0" smtClean="0">
                <a:latin typeface="Arial"/>
                <a:cs typeface="+mn-cs"/>
              </a:rPr>
              <a:t>“</a:t>
            </a:r>
            <a:r>
              <a:rPr lang="en-US" sz="2000" dirty="0" smtClean="0">
                <a:cs typeface="+mn-cs"/>
              </a:rPr>
              <a:t>Transport Phenomena,</a:t>
            </a:r>
            <a:r>
              <a:rPr lang="ja-JP" altLang="en-US" sz="2000" dirty="0" smtClean="0">
                <a:latin typeface="Arial"/>
                <a:cs typeface="+mn-cs"/>
              </a:rPr>
              <a:t>”</a:t>
            </a:r>
            <a:r>
              <a:rPr lang="en-US" sz="2000" dirty="0" smtClean="0">
                <a:cs typeface="+mn-cs"/>
              </a:rPr>
              <a:t> John Wiley &amp;Sons, 1960.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Ovid </a:t>
            </a:r>
            <a:r>
              <a:rPr lang="en-US" sz="2000" dirty="0"/>
              <a:t>Baker, "Design of Pipelines for the Simultaneous Flow of Oil and Gas," Oil and Gas Journal </a:t>
            </a:r>
            <a:r>
              <a:rPr lang="en-US" sz="2000" dirty="0" smtClean="0"/>
              <a:t>(July 26, 1954</a:t>
            </a:r>
            <a:r>
              <a:rPr lang="en-US" sz="2000" dirty="0"/>
              <a:t>) p. 185-</a:t>
            </a:r>
            <a:r>
              <a:rPr lang="en-US" sz="2000" dirty="0" smtClean="0"/>
              <a:t>195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J. C. </a:t>
            </a:r>
            <a:r>
              <a:rPr lang="en-US" sz="2000" dirty="0" err="1"/>
              <a:t>Theilacker</a:t>
            </a:r>
            <a:r>
              <a:rPr lang="en-US" sz="2000" dirty="0"/>
              <a:t> and C. H. Rode, </a:t>
            </a:r>
            <a:r>
              <a:rPr lang="en-US" sz="2000" dirty="0" smtClean="0"/>
              <a:t>“An </a:t>
            </a:r>
            <a:r>
              <a:rPr lang="en-US" sz="2000" dirty="0"/>
              <a:t>Investigation into Flow Regimes </a:t>
            </a:r>
            <a:r>
              <a:rPr lang="en-US" sz="2000" dirty="0" smtClean="0"/>
              <a:t>for </a:t>
            </a:r>
            <a:r>
              <a:rPr lang="en-US" sz="2000" dirty="0"/>
              <a:t>Two-phase Helium Flow</a:t>
            </a:r>
            <a:r>
              <a:rPr lang="en-US" sz="2000" dirty="0" smtClean="0"/>
              <a:t>,” </a:t>
            </a:r>
            <a:r>
              <a:rPr lang="en-US" sz="2000" dirty="0"/>
              <a:t>Advances </a:t>
            </a:r>
            <a:r>
              <a:rPr lang="en-US" sz="2000" dirty="0" smtClean="0"/>
              <a:t>in </a:t>
            </a:r>
            <a:r>
              <a:rPr lang="en-US" sz="2000" dirty="0"/>
              <a:t>Cryogenic Engineering, Vol. 33, </a:t>
            </a:r>
            <a:r>
              <a:rPr lang="en-US" sz="2000" dirty="0" smtClean="0"/>
              <a:t>pp</a:t>
            </a:r>
            <a:r>
              <a:rPr lang="en-US" sz="2000" dirty="0"/>
              <a:t>. 391-398, </a:t>
            </a:r>
            <a:r>
              <a:rPr lang="en-US" sz="2000" dirty="0" smtClean="0"/>
              <a:t>1988.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E.G</a:t>
            </a:r>
            <a:r>
              <a:rPr lang="en-US" sz="2000" dirty="0"/>
              <a:t>. </a:t>
            </a:r>
            <a:r>
              <a:rPr lang="en-US" sz="2000" dirty="0" err="1"/>
              <a:t>Brentari</a:t>
            </a:r>
            <a:r>
              <a:rPr lang="en-US" sz="2000" dirty="0"/>
              <a:t>, et </a:t>
            </a:r>
            <a:r>
              <a:rPr lang="en-US" sz="2000" dirty="0" smtClean="0"/>
              <a:t>al, “</a:t>
            </a:r>
            <a:r>
              <a:rPr lang="en-US" sz="2000" dirty="0" smtClean="0">
                <a:cs typeface="+mn-cs"/>
              </a:rPr>
              <a:t>Boiling </a:t>
            </a:r>
            <a:r>
              <a:rPr lang="en-US" sz="2000" dirty="0">
                <a:cs typeface="+mn-cs"/>
              </a:rPr>
              <a:t>Heat Transfer for Oxygen, Nitrogen, Hydrogen, and Helium</a:t>
            </a:r>
            <a:r>
              <a:rPr lang="en-US" sz="2000" dirty="0" smtClean="0">
                <a:cs typeface="+mn-cs"/>
              </a:rPr>
              <a:t>,” NBS </a:t>
            </a:r>
            <a:r>
              <a:rPr lang="en-US" sz="2000" dirty="0">
                <a:cs typeface="+mn-cs"/>
              </a:rPr>
              <a:t>Technical Note 317, Boulder, CO, 1965. </a:t>
            </a:r>
            <a:endParaRPr lang="en-US" sz="20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cs typeface="+mn-cs"/>
              </a:rPr>
              <a:t>Crane Technical Paper #410 “Flow of Fluids through Valves, Fittings, and Pipes” </a:t>
            </a:r>
            <a:endParaRPr lang="en-US" sz="2000" dirty="0" smtClean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DC887-D785-DD4C-B681-4D667046F271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876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Helium phase diagram </a:t>
            </a:r>
            <a:br>
              <a:rPr lang="en-US" sz="4000" smtClean="0">
                <a:cs typeface="+mj-cs"/>
              </a:rPr>
            </a:br>
            <a:r>
              <a:rPr lang="en-US" sz="2800" smtClean="0">
                <a:cs typeface="+mj-cs"/>
              </a:rPr>
              <a:t>(S. W. VanSciver, </a:t>
            </a:r>
            <a:r>
              <a:rPr lang="en-US" sz="2800" u="sng" smtClean="0">
                <a:cs typeface="+mj-cs"/>
              </a:rPr>
              <a:t>Helium Cryogenics</a:t>
            </a:r>
            <a:r>
              <a:rPr lang="en-US" sz="2800" smtClean="0">
                <a:cs typeface="+mj-cs"/>
              </a:rPr>
              <a:t>, p. 54)</a:t>
            </a:r>
            <a:endParaRPr lang="en-US" smtClean="0">
              <a:cs typeface="+mj-cs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09800"/>
            <a:ext cx="4495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Critical point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5.2 K, 2.245 atm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Lambda transition at 1 atm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2.172 K</a:t>
            </a:r>
            <a:r>
              <a:rPr lang="en-US" sz="1800" smtClean="0"/>
              <a:t> </a:t>
            </a:r>
          </a:p>
        </p:txBody>
      </p:sp>
      <p:pic>
        <p:nvPicPr>
          <p:cNvPr id="187396" name="Picture 4" descr="HeliumPhaseDia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913" y="838200"/>
            <a:ext cx="3875087" cy="5410200"/>
          </a:xfrm>
        </p:spPr>
      </p:pic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08748-75F2-3F45-A81E-FB7D4A4FB0A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7397" name="Oval 5"/>
          <p:cNvSpPr>
            <a:spLocks noChangeArrowheads="1"/>
          </p:cNvSpPr>
          <p:nvPr/>
        </p:nvSpPr>
        <p:spPr bwMode="auto">
          <a:xfrm>
            <a:off x="7162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398" name="Oval 6"/>
          <p:cNvSpPr>
            <a:spLocks noChangeArrowheads="1"/>
          </p:cNvSpPr>
          <p:nvPr/>
        </p:nvSpPr>
        <p:spPr bwMode="auto">
          <a:xfrm>
            <a:off x="71628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399" name="Oval 7"/>
          <p:cNvSpPr>
            <a:spLocks noChangeArrowheads="1"/>
          </p:cNvSpPr>
          <p:nvPr/>
        </p:nvSpPr>
        <p:spPr bwMode="auto">
          <a:xfrm>
            <a:off x="609600" y="4648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6096000" y="32766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1" name="Oval 9"/>
          <p:cNvSpPr>
            <a:spLocks noChangeArrowheads="1"/>
          </p:cNvSpPr>
          <p:nvPr/>
        </p:nvSpPr>
        <p:spPr bwMode="auto">
          <a:xfrm>
            <a:off x="6172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2" name="Oval 10"/>
          <p:cNvSpPr>
            <a:spLocks noChangeArrowheads="1"/>
          </p:cNvSpPr>
          <p:nvPr/>
        </p:nvSpPr>
        <p:spPr bwMode="auto">
          <a:xfrm>
            <a:off x="609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3" name="Oval 11"/>
          <p:cNvSpPr>
            <a:spLocks noChangeArrowheads="1"/>
          </p:cNvSpPr>
          <p:nvPr/>
        </p:nvSpPr>
        <p:spPr bwMode="auto">
          <a:xfrm>
            <a:off x="609600" y="4343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4" name="Oval 12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5" name="Oval 13"/>
          <p:cNvSpPr>
            <a:spLocks noChangeArrowheads="1"/>
          </p:cNvSpPr>
          <p:nvPr/>
        </p:nvSpPr>
        <p:spPr bwMode="auto">
          <a:xfrm>
            <a:off x="609600" y="49530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609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7407" name="Text Box 15"/>
          <p:cNvSpPr txBox="1">
            <a:spLocks noChangeArrowheads="1"/>
          </p:cNvSpPr>
          <p:nvPr/>
        </p:nvSpPr>
        <p:spPr bwMode="auto">
          <a:xfrm>
            <a:off x="838200" y="3946525"/>
            <a:ext cx="38465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Times" charset="0"/>
                <a:cs typeface="+mn-cs"/>
              </a:rPr>
              <a:t>SRF -- HERA, LEP, KEKB, CESR </a:t>
            </a:r>
          </a:p>
          <a:p>
            <a:pPr>
              <a:defRPr/>
            </a:pPr>
            <a:r>
              <a:rPr lang="en-US" sz="2000">
                <a:latin typeface="Times" charset="0"/>
                <a:cs typeface="+mn-cs"/>
              </a:rPr>
              <a:t>Magnets -- HERA, Tevatron</a:t>
            </a:r>
          </a:p>
          <a:p>
            <a:pPr>
              <a:defRPr/>
            </a:pPr>
            <a:r>
              <a:rPr lang="en-US" sz="2000">
                <a:latin typeface="Times" charset="0"/>
                <a:cs typeface="+mn-cs"/>
              </a:rPr>
              <a:t>Magnets -- SSC  </a:t>
            </a:r>
          </a:p>
          <a:p>
            <a:pPr>
              <a:defRPr/>
            </a:pPr>
            <a:r>
              <a:rPr lang="en-US" sz="2000">
                <a:latin typeface="Times" charset="0"/>
                <a:cs typeface="+mn-cs"/>
              </a:rPr>
              <a:t>Magnets -- Tore Supra, LHC </a:t>
            </a:r>
          </a:p>
          <a:p>
            <a:pPr>
              <a:defRPr/>
            </a:pPr>
            <a:r>
              <a:rPr lang="en-US" sz="2000">
                <a:latin typeface="Times" charset="0"/>
                <a:cs typeface="+mn-cs"/>
              </a:rPr>
              <a:t>SRF -- CEBAF, TTF, SNS, ILC</a:t>
            </a:r>
            <a:endParaRPr lang="en-US">
              <a:latin typeface="Times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Cooling modes -- magnets vs RF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Accelerator magnets are often cooled with subcooled liquid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Typically working near the limit of the superconductor with large stored energy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Ensure complete liquid coverage and penetration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Superconducting RF cavities are generally cooled with a saturated bath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Large surface heat transfer in pool boiling for local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hot spots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Very stable pressures, avoid impact of pressure variation on cavity tune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62B02-79D6-574D-A4AC-AAD38584C94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Cooling modes--surface heat flux</a:t>
            </a: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Boiling helium I (normal helium)</a:t>
            </a:r>
          </a:p>
          <a:p>
            <a:pPr lvl="1"/>
            <a:r>
              <a:rPr lang="en-US" sz="2400"/>
              <a:t>1 W/cm</a:t>
            </a:r>
            <a:r>
              <a:rPr lang="en-US" sz="2400" baseline="30000"/>
              <a:t>2</a:t>
            </a:r>
            <a:r>
              <a:rPr lang="en-US" sz="2400"/>
              <a:t> in nucleate boiling with 0.5 K temperature rise to the object surface so equivalent to </a:t>
            </a:r>
            <a:r>
              <a:rPr lang="en-US" sz="2400">
                <a:solidFill>
                  <a:schemeClr val="accent2"/>
                </a:solidFill>
              </a:rPr>
              <a:t>2 W/cm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K</a:t>
            </a:r>
            <a:endParaRPr lang="en-US" sz="2400"/>
          </a:p>
          <a:p>
            <a:r>
              <a:rPr lang="en-US" sz="2800"/>
              <a:t>Forced convection helium I </a:t>
            </a:r>
          </a:p>
          <a:p>
            <a:pPr lvl="1"/>
            <a:r>
              <a:rPr lang="en-US" sz="2400"/>
              <a:t>Convection coefficients on the order of </a:t>
            </a:r>
            <a:r>
              <a:rPr lang="en-US" sz="2400">
                <a:solidFill>
                  <a:schemeClr val="accent2"/>
                </a:solidFill>
              </a:rPr>
              <a:t>0.1 W/cm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K</a:t>
            </a:r>
            <a:endParaRPr lang="en-US" sz="2400"/>
          </a:p>
          <a:p>
            <a:r>
              <a:rPr lang="en-US" sz="2800"/>
              <a:t>Saturated helium II (superfluid helium, SF) 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1 W/cm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/>
              <a:t> heat transport to the surface without bubbles</a:t>
            </a:r>
          </a:p>
          <a:p>
            <a:r>
              <a:rPr lang="en-US" sz="2800"/>
              <a:t>Pressurized helium II</a:t>
            </a:r>
          </a:p>
          <a:p>
            <a:pPr lvl="1"/>
            <a:r>
              <a:rPr lang="en-US" sz="2400"/>
              <a:t>Kapitza conductance about </a:t>
            </a:r>
            <a:r>
              <a:rPr lang="en-US" sz="2400">
                <a:solidFill>
                  <a:schemeClr val="accent2"/>
                </a:solidFill>
              </a:rPr>
              <a:t>0.6 W/cm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K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290A-970D-6849-AE60-D07F30277E8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4000"/>
              <a:t>Pressurized versus pool boiling</a:t>
            </a: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Pressurized helium</a:t>
            </a:r>
            <a:r>
              <a:rPr lang="en-US"/>
              <a:t> (normal or superfluid) gives maximum penetration of helium mass in magnet coils, which may be a factor in stability if not also heat transfer.  But heat flow results in a temperature rise.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Pool boiling</a:t>
            </a:r>
            <a:r>
              <a:rPr lang="en-US"/>
              <a:t> gives pressure stability (important for superconducting RF), provides maximum local heat transfer, and provides nearly isothermal cooling.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2C75-2B53-2141-8520-FCA7DA08A65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Heat transport through channels--pressurized normal helium in SSC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SSC dipole nominal operating temperature was to be 4.35 K, tightly constrained for magnet quench performance</a:t>
            </a:r>
          </a:p>
          <a:p>
            <a:r>
              <a:rPr lang="en-US" sz="2800"/>
              <a:t>Allowable temperature rise of only 0.050 K allowed heat absorption of about 4 J/gK x 0.050 K = 0.20 J/g and forced high flow rate (100 g/s) as well as use of recoolers </a:t>
            </a:r>
          </a:p>
          <a:p>
            <a:r>
              <a:rPr lang="en-US" sz="2800"/>
              <a:t>Forced flow of supercritical helium periodically recooled by heat exchange with a saturated bath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Cryogenic Fluids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364-C8DA-7041-9322-647181AF636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12835</TotalTime>
  <Words>2793</Words>
  <Application>Microsoft Office PowerPoint</Application>
  <PresentationFormat>On-screen Show (4:3)</PresentationFormat>
  <Paragraphs>386</Paragraphs>
  <Slides>49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Blank Presentation</vt:lpstr>
      <vt:lpstr>Worksheet</vt:lpstr>
      <vt:lpstr>Normal Cryogenic Fluid Behavior  (emphasis on helium, but not superfluid,  which will be covered later)</vt:lpstr>
      <vt:lpstr>Outline</vt:lpstr>
      <vt:lpstr>Large-scale cooling of superconducting devices</vt:lpstr>
      <vt:lpstr>Cooling modes in large-scale cryogenic systems recently in operation</vt:lpstr>
      <vt:lpstr>Helium phase diagram  (S. W. VanSciver, Helium Cryogenics, p. 54)</vt:lpstr>
      <vt:lpstr>Cooling modes -- magnets vs RF</vt:lpstr>
      <vt:lpstr>Cooling modes--surface heat flux</vt:lpstr>
      <vt:lpstr>Pressurized versus pool boiling</vt:lpstr>
      <vt:lpstr>Heat transport through channels--pressurized normal helium in SSC</vt:lpstr>
      <vt:lpstr>Recooler flow scheme</vt:lpstr>
      <vt:lpstr>Heat transport through channels--pressurized normal helium</vt:lpstr>
      <vt:lpstr>Convective heat transfer</vt:lpstr>
      <vt:lpstr>Evaluating hc </vt:lpstr>
      <vt:lpstr>Reynolds number, Re</vt:lpstr>
      <vt:lpstr>Nusselt number, Nu </vt:lpstr>
      <vt:lpstr>Prandtl number, Pr</vt:lpstr>
      <vt:lpstr>Correlations</vt:lpstr>
      <vt:lpstr>Convection summary</vt:lpstr>
      <vt:lpstr>More about 2-phase helium flow</vt:lpstr>
      <vt:lpstr>Plot from “Simultaneous Flow of Oil and Gas,”  by Ovid Baker (1954) -- Do not use for helium!</vt:lpstr>
      <vt:lpstr>Do not use Baker Plot  for helium</vt:lpstr>
      <vt:lpstr>Pool boiling and 2-phase flow</vt:lpstr>
      <vt:lpstr>PowerPoint Presentation</vt:lpstr>
      <vt:lpstr>Helium boiling curves</vt:lpstr>
      <vt:lpstr>More boiling curves</vt:lpstr>
      <vt:lpstr>Some simple analytic formulas for fluid flow</vt:lpstr>
      <vt:lpstr>PowerPoint Presentation</vt:lpstr>
      <vt:lpstr>PowerPoint Presentation</vt:lpstr>
      <vt:lpstr>PowerPoint Presentation</vt:lpstr>
      <vt:lpstr>Pressure drop analysis,  working formula for round pipes   This is a form of the D'Arcy-Weisbach formula.  With pressure drop expressed as head loss, this is sometimes called simply the Darcy formula.  (Note that delta-P changed signs here, to a positive number.)</vt:lpstr>
      <vt:lpstr>Crane Technical Paper #410 “Flow of Fluids through Valves, Fittings, and Pipes” </vt:lpstr>
      <vt:lpstr>For example from previous list</vt:lpstr>
      <vt:lpstr>Example pressure drop analyses</vt:lpstr>
      <vt:lpstr>Heat capacity discussion</vt:lpstr>
      <vt:lpstr>Heat capacity</vt:lpstr>
      <vt:lpstr>PowerPoint Presentation</vt:lpstr>
      <vt:lpstr>Provisions for cool-down and warm-up </vt:lpstr>
      <vt:lpstr>Subcooling in a liquid bath </vt:lpstr>
      <vt:lpstr>Pressure head of helium column </vt:lpstr>
      <vt:lpstr>Clapeyron Equation</vt:lpstr>
      <vt:lpstr>Basis for Clapeyron Equation</vt:lpstr>
      <vt:lpstr>Delta-T available under a head of liquid helium at 4.5 K</vt:lpstr>
      <vt:lpstr>Delta-T available under a head of liquid helium at 2.0 K</vt:lpstr>
      <vt:lpstr>Saturated bath of liquid Argon</vt:lpstr>
      <vt:lpstr>PowerPoint Presentation</vt:lpstr>
      <vt:lpstr>Liquid Argon TPC</vt:lpstr>
      <vt:lpstr>Total pressure vs vapor pressure</vt:lpstr>
      <vt:lpstr>Inhibit boiling with total pressure</vt:lpstr>
      <vt:lpstr>References</vt:lpstr>
    </vt:vector>
  </TitlesOfParts>
  <Company>nsf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Cryostat Design</dc:title>
  <dc:creator>nsfuser</dc:creator>
  <cp:lastModifiedBy>Peterson, Thomas J</cp:lastModifiedBy>
  <cp:revision>206</cp:revision>
  <dcterms:created xsi:type="dcterms:W3CDTF">2008-02-29T19:18:16Z</dcterms:created>
  <dcterms:modified xsi:type="dcterms:W3CDTF">2017-01-08T20:20:12Z</dcterms:modified>
</cp:coreProperties>
</file>